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144000" type="screen4x3"/>
  <p:notesSz cx="6770688" cy="9902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965" cy="496861"/>
          </a:xfrm>
          <a:prstGeom prst="rect">
            <a:avLst/>
          </a:prstGeom>
        </p:spPr>
        <p:txBody>
          <a:bodyPr vert="horz" lIns="95273" tIns="47637" rIns="95273" bIns="4763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157" y="0"/>
            <a:ext cx="2933965" cy="496861"/>
          </a:xfrm>
          <a:prstGeom prst="rect">
            <a:avLst/>
          </a:prstGeom>
        </p:spPr>
        <p:txBody>
          <a:bodyPr vert="horz" lIns="95273" tIns="47637" rIns="95273" bIns="47637" rtlCol="0"/>
          <a:lstStyle>
            <a:lvl1pPr algn="r">
              <a:defRPr sz="1300"/>
            </a:lvl1pPr>
          </a:lstStyle>
          <a:p>
            <a:fld id="{8F055CDF-BF93-4EF0-A75F-DB0C3A14E74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3600" y="1238250"/>
            <a:ext cx="2503488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73" tIns="47637" rIns="95273" bIns="476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069" y="4765735"/>
            <a:ext cx="5416550" cy="3899237"/>
          </a:xfrm>
          <a:prstGeom prst="rect">
            <a:avLst/>
          </a:prstGeom>
        </p:spPr>
        <p:txBody>
          <a:bodyPr vert="horz" lIns="95273" tIns="47637" rIns="95273" bIns="4763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5966"/>
            <a:ext cx="2933965" cy="496860"/>
          </a:xfrm>
          <a:prstGeom prst="rect">
            <a:avLst/>
          </a:prstGeom>
        </p:spPr>
        <p:txBody>
          <a:bodyPr vert="horz" lIns="95273" tIns="47637" rIns="95273" bIns="4763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157" y="9405966"/>
            <a:ext cx="2933965" cy="496860"/>
          </a:xfrm>
          <a:prstGeom prst="rect">
            <a:avLst/>
          </a:prstGeom>
        </p:spPr>
        <p:txBody>
          <a:bodyPr vert="horz" lIns="95273" tIns="47637" rIns="95273" bIns="47637" rtlCol="0" anchor="b"/>
          <a:lstStyle>
            <a:lvl1pPr algn="r">
              <a:defRPr sz="1300"/>
            </a:lvl1pPr>
          </a:lstStyle>
          <a:p>
            <a:fld id="{C452A2C4-B1FC-4CCB-A300-E5D66AAFD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7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0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71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13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80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53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1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56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16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07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05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0938-858E-40AA-BD51-063E7842DD2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DD7BE-7ECC-4EB3-9C67-DBEDF7E2B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01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1E88F5-3CC6-6618-52D7-819D5C62D5C3}"/>
              </a:ext>
            </a:extLst>
          </p:cNvPr>
          <p:cNvSpPr txBox="1"/>
          <p:nvPr/>
        </p:nvSpPr>
        <p:spPr>
          <a:xfrm>
            <a:off x="-11651" y="7659"/>
            <a:ext cx="2595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</a:t>
            </a:r>
            <a:r>
              <a:rPr kumimoji="1" lang="en-US" altLang="ja-JP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年度　新潟市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4BCE0B-1D7E-D962-371B-48F7D80ACF1A}"/>
              </a:ext>
            </a:extLst>
          </p:cNvPr>
          <p:cNvSpPr/>
          <p:nvPr/>
        </p:nvSpPr>
        <p:spPr>
          <a:xfrm>
            <a:off x="657293" y="424217"/>
            <a:ext cx="5290895" cy="1200329"/>
          </a:xfrm>
          <a:prstGeom prst="rect">
            <a:avLst/>
          </a:prstGeom>
          <a:solidFill>
            <a:srgbClr val="FFC000"/>
          </a:solidFill>
          <a:ln w="63500" cap="rnd">
            <a:solidFill>
              <a:srgbClr val="00B050"/>
            </a:solidFill>
            <a:beve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0"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キャラバン・メイト</a:t>
            </a:r>
            <a:endParaRPr lang="en-US" altLang="ja-JP" sz="3600" b="1" dirty="0">
              <a:ln w="0"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3600" b="1" dirty="0">
                <a:ln w="0"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養成研修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FFAC9A8-F54C-9BDE-4CE9-7B06705D74EE}"/>
              </a:ext>
            </a:extLst>
          </p:cNvPr>
          <p:cNvSpPr txBox="1"/>
          <p:nvPr/>
        </p:nvSpPr>
        <p:spPr>
          <a:xfrm>
            <a:off x="161749" y="2478286"/>
            <a:ext cx="657069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日時　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令和７年７月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金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９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３０～１６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３０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受付９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００から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endParaRPr kumimoji="1" lang="ja-JP" altLang="en-US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A8581-35B5-29C3-8445-4BCCF715F6C0}"/>
              </a:ext>
            </a:extLst>
          </p:cNvPr>
          <p:cNvSpPr txBox="1"/>
          <p:nvPr/>
        </p:nvSpPr>
        <p:spPr>
          <a:xfrm>
            <a:off x="183492" y="3203503"/>
            <a:ext cx="539761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会場　</a:t>
            </a:r>
            <a:r>
              <a:rPr kumimoji="1" lang="ja-JP" altLang="en-US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新潟ユニゾンプラザ　４階　大研修室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1670BFB-476E-256D-A427-5DCDC1C0B635}"/>
              </a:ext>
            </a:extLst>
          </p:cNvPr>
          <p:cNvSpPr txBox="1"/>
          <p:nvPr/>
        </p:nvSpPr>
        <p:spPr>
          <a:xfrm>
            <a:off x="2584188" y="5537551"/>
            <a:ext cx="3938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CFB2DCF-7E67-589E-A2C5-6359B0DDA331}"/>
              </a:ext>
            </a:extLst>
          </p:cNvPr>
          <p:cNvSpPr txBox="1"/>
          <p:nvPr/>
        </p:nvSpPr>
        <p:spPr>
          <a:xfrm>
            <a:off x="161749" y="3651721"/>
            <a:ext cx="663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内容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予定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)】</a:t>
            </a: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「認知症サポーターに伝えたいこと」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講義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「認知症サポーター養成講座の運営方法」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グループワーク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3D29D38-B6FD-0C6E-F176-6B7C5435DFE4}"/>
              </a:ext>
            </a:extLst>
          </p:cNvPr>
          <p:cNvSpPr txBox="1"/>
          <p:nvPr/>
        </p:nvSpPr>
        <p:spPr>
          <a:xfrm>
            <a:off x="96620" y="5671407"/>
            <a:ext cx="6437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対象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新潟市内在住・在勤・在学の方で、年間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回以上「認知症サポーター養成　　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講座」を実施できる方　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詳細は裏面の「受講者要件」をご確認ください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8945ED9-29CA-9922-02E7-A4D8113AF42E}"/>
              </a:ext>
            </a:extLst>
          </p:cNvPr>
          <p:cNvSpPr txBox="1"/>
          <p:nvPr/>
        </p:nvSpPr>
        <p:spPr>
          <a:xfrm>
            <a:off x="161748" y="6507066"/>
            <a:ext cx="6361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定員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先着５０名　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金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頃に受講可否を郵送で通知いたします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4DA44CC-A27D-4318-36B1-D47F185D3604}"/>
              </a:ext>
            </a:extLst>
          </p:cNvPr>
          <p:cNvSpPr txBox="1"/>
          <p:nvPr/>
        </p:nvSpPr>
        <p:spPr>
          <a:xfrm>
            <a:off x="161749" y="4471585"/>
            <a:ext cx="6497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講師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総合リハビリテーションセンターみどり病院 副院長　脳神経内科　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　　　　　　　　　　　　　　　　　矢島 隆二　先生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合同会社トゥンプル　あかりケアプランセンター　西本　円　氏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Courier New" panose="02070309020205020404" pitchFamily="49" charset="0"/>
              </a:rPr>
              <a:t>　　</a:t>
            </a:r>
            <a:r>
              <a:rPr lang="ja-JP" altLang="ja-JP" sz="14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Courier New" panose="02070309020205020404" pitchFamily="49" charset="0"/>
              </a:rPr>
              <a:t>関屋・白新支え合いのしくみづくり推進員</a:t>
            </a:r>
            <a:r>
              <a:rPr lang="ja-JP" altLang="en-US" sz="14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Courier New" panose="02070309020205020404" pitchFamily="49" charset="0"/>
              </a:rPr>
              <a:t>　平田　春樹　氏</a:t>
            </a:r>
            <a:endParaRPr lang="ja-JP" altLang="ja-JP" sz="14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Courier New" panose="02070309020205020404" pitchFamily="49" charset="0"/>
            </a:endParaRPr>
          </a:p>
          <a:p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53594F4E-95BC-C1D5-46A7-3C388AE28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6697" y="3265983"/>
            <a:ext cx="991159" cy="977167"/>
          </a:xfrm>
          <a:prstGeom prst="rect">
            <a:avLst/>
          </a:prstGeom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19BF22F-DCFB-A766-8878-D41784E5B07E}"/>
              </a:ext>
            </a:extLst>
          </p:cNvPr>
          <p:cNvSpPr/>
          <p:nvPr/>
        </p:nvSpPr>
        <p:spPr>
          <a:xfrm>
            <a:off x="260485" y="1736510"/>
            <a:ext cx="6337030" cy="689315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認知症の人やそのご家族の応援者である「認知症サポーター」</a:t>
            </a:r>
            <a:endParaRPr kumimoji="1" lang="en-US" altLang="ja-JP" sz="14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認知症サポーターを育成する「認知症サポーター養成講座」の講師役である</a:t>
            </a:r>
            <a:r>
              <a:rPr kumimoji="1" lang="en-US" altLang="ja-JP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『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キャラバン・メイト</a:t>
            </a:r>
            <a:r>
              <a:rPr kumimoji="1" lang="en-US" altLang="ja-JP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』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を養成するための研修です</a:t>
            </a:r>
            <a:endParaRPr kumimoji="1" lang="en-US" altLang="ja-JP" sz="14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26" name="Picture 2" descr="栃木県／認知症について理解を深めるための取組について">
            <a:extLst>
              <a:ext uri="{FF2B5EF4-FFF2-40B4-BE49-F238E27FC236}">
                <a16:creationId xmlns:a16="http://schemas.microsoft.com/office/drawing/2014/main" id="{DBEE2C20-9E1C-D989-92AE-6324B608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303" y="3605070"/>
            <a:ext cx="2559709" cy="51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FB9444-9654-C7AD-DCF7-8DB394691A52}"/>
              </a:ext>
            </a:extLst>
          </p:cNvPr>
          <p:cNvSpPr txBox="1"/>
          <p:nvPr/>
        </p:nvSpPr>
        <p:spPr>
          <a:xfrm>
            <a:off x="4920988" y="2354026"/>
            <a:ext cx="1465088" cy="307777"/>
          </a:xfrm>
          <a:prstGeom prst="rect">
            <a:avLst/>
          </a:prstGeom>
          <a:noFill/>
          <a:ln w="38100" cap="rnd">
            <a:solidFill>
              <a:srgbClr val="FFC000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受講料：無料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91A4E2-EFF5-7581-7981-3787C3903BC8}"/>
              </a:ext>
            </a:extLst>
          </p:cNvPr>
          <p:cNvSpPr txBox="1"/>
          <p:nvPr/>
        </p:nvSpPr>
        <p:spPr>
          <a:xfrm>
            <a:off x="873920" y="7933412"/>
            <a:ext cx="4857643" cy="307777"/>
          </a:xfrm>
          <a:prstGeom prst="rect">
            <a:avLst/>
          </a:prstGeom>
          <a:noFill/>
          <a:ln w="38100" cap="sq">
            <a:solidFill>
              <a:srgbClr val="00B050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申込期間：令和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水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27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金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必着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722B9D-5707-EAA2-20FD-9A895DAD6532}"/>
              </a:ext>
            </a:extLst>
          </p:cNvPr>
          <p:cNvSpPr txBox="1"/>
          <p:nvPr/>
        </p:nvSpPr>
        <p:spPr>
          <a:xfrm>
            <a:off x="82526" y="7143722"/>
            <a:ext cx="64404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申込方法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裏面の申込書に必要事項をご記入の上、郵送または</a:t>
            </a:r>
            <a:r>
              <a:rPr kumimoji="1"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FAX</a:t>
            </a:r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または電子メール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で、下記宛てに送付ください</a:t>
            </a:r>
            <a:endParaRPr kumimoji="1"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7BB46-53BA-C567-8C1C-3E68390D095E}"/>
              </a:ext>
            </a:extLst>
          </p:cNvPr>
          <p:cNvSpPr txBox="1"/>
          <p:nvPr/>
        </p:nvSpPr>
        <p:spPr>
          <a:xfrm>
            <a:off x="161749" y="8313003"/>
            <a:ext cx="663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申込・お問い合わせ</a:t>
            </a:r>
            <a:endParaRPr kumimoji="1" lang="en-US" altLang="ja-JP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公益社団法人新潟県介護福祉士会（新潟市認知症サポーターキャラバン事業事局）</a:t>
            </a:r>
            <a:endParaRPr kumimoji="1"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〒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950-0994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新潟市中央区上所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丁目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番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号　新潟ユニゾンプラザ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階</a:t>
            </a:r>
            <a:endParaRPr kumimoji="1"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電話：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025-281-5531/FAX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025-281-7710/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メール：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kaigo@sage.ocn.ne.jp</a:t>
            </a:r>
          </a:p>
        </p:txBody>
      </p:sp>
      <p:pic>
        <p:nvPicPr>
          <p:cNvPr id="9" name="Picture 4" descr="green leaves png by Melissa-tm on DeviantArt">
            <a:extLst>
              <a:ext uri="{FF2B5EF4-FFF2-40B4-BE49-F238E27FC236}">
                <a16:creationId xmlns:a16="http://schemas.microsoft.com/office/drawing/2014/main" id="{D8DC7945-B4BB-D302-E3BC-38F8E3A25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332" y="26776"/>
            <a:ext cx="2167156" cy="30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een leaves png by Melissa-tm on DeviantArt">
            <a:extLst>
              <a:ext uri="{FF2B5EF4-FFF2-40B4-BE49-F238E27FC236}">
                <a16:creationId xmlns:a16="http://schemas.microsoft.com/office/drawing/2014/main" id="{3787366D-AB16-4347-D216-AA625A3FC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544" y="13451"/>
            <a:ext cx="2167156" cy="30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21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316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N-B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owner</cp:lastModifiedBy>
  <cp:revision>10</cp:revision>
  <cp:lastPrinted>2024-05-10T02:17:27Z</cp:lastPrinted>
  <dcterms:modified xsi:type="dcterms:W3CDTF">2025-04-22T08:09:02Z</dcterms:modified>
</cp:coreProperties>
</file>